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8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067"/>
    <p:restoredTop sz="94610"/>
  </p:normalViewPr>
  <p:slideViewPr>
    <p:cSldViewPr snapToGrid="0" snapToObjects="1">
      <p:cViewPr varScale="1">
        <p:scale>
          <a:sx n="214" d="100"/>
          <a:sy n="214" d="100"/>
        </p:scale>
        <p:origin x="3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874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95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zhaav.ne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2EF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-1297" y="-185"/>
            <a:ext cx="9145297" cy="2668853"/>
          </a:xfrm>
          <a:prstGeom prst="roundRect">
            <a:avLst>
              <a:gd name="adj" fmla="val -34262"/>
            </a:avLst>
          </a:prstGeom>
          <a:solidFill>
            <a:srgbClr val="013870"/>
          </a:solidFill>
          <a:ln/>
        </p:spPr>
        <p:txBody>
          <a:bodyPr wrap="square" lIns="508072" tIns="315073" rIns="508072" bIns="315073" rtlCol="0" anchor="ctr"/>
          <a:lstStyle/>
          <a:p>
            <a:pPr marL="0" algn="ctr" defTabSz="914400" rtl="1" eaLnBrk="1" latinLnBrk="0" hangingPunct="1">
              <a:lnSpc>
                <a:spcPts val="1406"/>
              </a:lnSpc>
            </a:pPr>
            <a:endParaRPr lang="en-US" sz="1125" dirty="0">
              <a:latin typeface="IRANSans Medium" panose="020B0506030804020204" pitchFamily="34" charset="-78"/>
              <a:cs typeface="IRANSans Medium" panose="020B0506030804020204" pitchFamily="34" charset="-78"/>
            </a:endParaRPr>
          </a:p>
        </p:txBody>
      </p:sp>
      <p:sp>
        <p:nvSpPr>
          <p:cNvPr id="4" name="Shape 1"/>
          <p:cNvSpPr/>
          <p:nvPr/>
        </p:nvSpPr>
        <p:spPr>
          <a:xfrm>
            <a:off x="0" y="2654955"/>
            <a:ext cx="9144000" cy="720861"/>
          </a:xfrm>
          <a:prstGeom prst="roundRect">
            <a:avLst>
              <a:gd name="adj" fmla="val -126848"/>
            </a:avLst>
          </a:prstGeom>
          <a:solidFill>
            <a:srgbClr val="D4AE66"/>
          </a:solidFill>
          <a:ln/>
        </p:spPr>
      </p:sp>
      <p:sp>
        <p:nvSpPr>
          <p:cNvPr id="5" name="Text 2"/>
          <p:cNvSpPr/>
          <p:nvPr/>
        </p:nvSpPr>
        <p:spPr>
          <a:xfrm>
            <a:off x="3047444" y="1680885"/>
            <a:ext cx="3049112" cy="2107056"/>
          </a:xfrm>
          <a:prstGeom prst="roundRect">
            <a:avLst>
              <a:gd name="adj" fmla="val 3256"/>
            </a:avLst>
          </a:prstGeom>
          <a:solidFill>
            <a:srgbClr val="FFFFFF"/>
          </a:solidFill>
          <a:ln/>
        </p:spPr>
        <p:txBody>
          <a:bodyPr wrap="square" lIns="169395" tIns="248750" rIns="169395" bIns="248750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Medium" panose="020B0506030804020204" pitchFamily="34" charset="-78"/>
              <a:cs typeface="IRANSans Medium" panose="020B0506030804020204" pitchFamily="34" charset="-78"/>
            </a:endParaRPr>
          </a:p>
        </p:txBody>
      </p:sp>
      <p:pic>
        <p:nvPicPr>
          <p:cNvPr id="6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787473" y="472716"/>
            <a:ext cx="883685" cy="8895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966839" y="2070287"/>
            <a:ext cx="1321387" cy="3334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2578"/>
              </a:lnSpc>
            </a:pPr>
            <a:r>
              <a:rPr lang="en-US" sz="2100" kern="0" spc="-36" dirty="0">
                <a:solidFill>
                  <a:srgbClr val="D4AE66"/>
                </a:solidFill>
                <a:latin typeface="IRANSans Medium" panose="020B0506030804020204" pitchFamily="34" charset="-78"/>
                <a:ea typeface="Vazirmatn" pitchFamily="34" charset="-122"/>
                <a:cs typeface="IRANSans Medium" panose="020B0506030804020204" pitchFamily="34" charset="-78"/>
              </a:rPr>
              <a:t>ارائه محصول</a:t>
            </a:r>
            <a:endParaRPr lang="en-US" sz="2063" dirty="0">
              <a:latin typeface="IRANSans Medium" panose="020B0506030804020204" pitchFamily="34" charset="-78"/>
              <a:cs typeface="IRANSans Medium" panose="020B0506030804020204" pitchFamily="34" charset="-78"/>
            </a:endParaRPr>
          </a:p>
        </p:txBody>
      </p:sp>
      <p:sp>
        <p:nvSpPr>
          <p:cNvPr id="8" name="Text 4"/>
          <p:cNvSpPr/>
          <p:nvPr/>
        </p:nvSpPr>
        <p:spPr>
          <a:xfrm>
            <a:off x="3503846" y="2570092"/>
            <a:ext cx="2145075" cy="3334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578"/>
              </a:lnSpc>
            </a:pPr>
            <a:r>
              <a:rPr lang="fa-IR" sz="2100" kern="0" spc="-36" dirty="0" err="1">
                <a:solidFill>
                  <a:srgbClr val="013870"/>
                </a:solidFill>
                <a:latin typeface="IRANSans Medium" panose="020B0506030804020204" pitchFamily="34" charset="-78"/>
                <a:ea typeface="Vazirmatn" pitchFamily="34" charset="-122"/>
                <a:cs typeface="IRANSans Medium" panose="020B0506030804020204" pitchFamily="34" charset="-78"/>
              </a:rPr>
              <a:t>مصورساز</a:t>
            </a:r>
            <a:r>
              <a:rPr lang="fa-IR" sz="2100" kern="0" spc="-36" dirty="0">
                <a:solidFill>
                  <a:srgbClr val="013870"/>
                </a:solidFill>
                <a:latin typeface="IRANSans Medium" panose="020B0506030804020204" pitchFamily="34" charset="-78"/>
                <a:ea typeface="Vazirmatn" pitchFamily="34" charset="-122"/>
                <a:cs typeface="IRANSans Medium" panose="020B0506030804020204" pitchFamily="34" charset="-78"/>
              </a:rPr>
              <a:t> هوشمند </a:t>
            </a:r>
            <a:r>
              <a:rPr lang="fa-IR" sz="2100" kern="0" spc="-36" dirty="0" err="1">
                <a:solidFill>
                  <a:srgbClr val="013870"/>
                </a:solidFill>
                <a:latin typeface="IRANSans Medium" panose="020B0506030804020204" pitchFamily="34" charset="-78"/>
                <a:ea typeface="Vazirmatn" pitchFamily="34" charset="-122"/>
                <a:cs typeface="IRANSans Medium" panose="020B0506030804020204" pitchFamily="34" charset="-78"/>
              </a:rPr>
              <a:t>ژاو</a:t>
            </a:r>
            <a:endParaRPr lang="en-US" sz="2063" dirty="0">
              <a:latin typeface="IRANSans Medium" panose="020B0506030804020204" pitchFamily="34" charset="-78"/>
              <a:cs typeface="IRANSans Medium" panose="020B0506030804020204" pitchFamily="34" charset="-78"/>
            </a:endParaRPr>
          </a:p>
        </p:txBody>
      </p:sp>
      <p:pic>
        <p:nvPicPr>
          <p:cNvPr id="9" name="Image 1" descr="https://pitch-assets-ccb95893-de3f-4266-973c-20049231b248.s3.eu-west-1.amazonaws.com/23d508bc-b977-4fcb-ad7e-3de63282d461?pitch-bytes=2331081&amp;pitch-content-type=image%2F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288560" y="2998942"/>
            <a:ext cx="578235" cy="64438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2EF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-1297" y="-185"/>
            <a:ext cx="9145297" cy="2668853"/>
          </a:xfrm>
          <a:prstGeom prst="roundRect">
            <a:avLst>
              <a:gd name="adj" fmla="val -34262"/>
            </a:avLst>
          </a:prstGeom>
          <a:solidFill>
            <a:srgbClr val="013870"/>
          </a:solidFill>
          <a:ln/>
        </p:spPr>
        <p:txBody>
          <a:bodyPr wrap="square" lIns="508072" tIns="315073" rIns="508072" bIns="315073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4" name="Shape 1"/>
          <p:cNvSpPr/>
          <p:nvPr/>
        </p:nvSpPr>
        <p:spPr>
          <a:xfrm>
            <a:off x="0" y="2654955"/>
            <a:ext cx="9144000" cy="720861"/>
          </a:xfrm>
          <a:prstGeom prst="roundRect">
            <a:avLst>
              <a:gd name="adj" fmla="val -126848"/>
            </a:avLst>
          </a:prstGeom>
          <a:solidFill>
            <a:srgbClr val="D4AE66"/>
          </a:solidFill>
          <a:ln/>
        </p:spPr>
      </p:sp>
      <p:sp>
        <p:nvSpPr>
          <p:cNvPr id="5" name="Text 2"/>
          <p:cNvSpPr/>
          <p:nvPr/>
        </p:nvSpPr>
        <p:spPr>
          <a:xfrm>
            <a:off x="2539035" y="2169225"/>
            <a:ext cx="4043654" cy="2327813"/>
          </a:xfrm>
          <a:prstGeom prst="roundRect">
            <a:avLst>
              <a:gd name="adj" fmla="val 3908"/>
            </a:avLst>
          </a:prstGeom>
          <a:solidFill>
            <a:srgbClr val="FFFFFF"/>
          </a:solidFill>
          <a:ln/>
        </p:spPr>
        <p:txBody>
          <a:bodyPr wrap="square" lIns="224647" tIns="274811" rIns="224647" bIns="274811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pic>
        <p:nvPicPr>
          <p:cNvPr id="6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128267" y="472716"/>
            <a:ext cx="883685" cy="8895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212108" y="1546474"/>
            <a:ext cx="2936510" cy="3334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2578"/>
              </a:lnSpc>
            </a:pPr>
            <a:r>
              <a:rPr lang="en-US" sz="2100" kern="0" spc="-36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شرکت توسعه تجارت هزارگذر</a:t>
            </a:r>
            <a:endParaRPr lang="en-US" sz="2063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8" name="Text 4"/>
          <p:cNvSpPr/>
          <p:nvPr/>
        </p:nvSpPr>
        <p:spPr>
          <a:xfrm>
            <a:off x="2676872" y="2669052"/>
            <a:ext cx="3905829" cy="178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406"/>
              </a:lnSpc>
            </a:pPr>
            <a:r>
              <a:rPr lang="en-US" sz="11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Overpass" pitchFamily="34" charset="-122"/>
                <a:cs typeface="IRANSans Light" panose="020B0506030804020204" pitchFamily="34" charset="-78"/>
              </a:rPr>
              <a:t>info@thousandways.ir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9" name="Text 5"/>
          <p:cNvSpPr/>
          <p:nvPr/>
        </p:nvSpPr>
        <p:spPr>
          <a:xfrm>
            <a:off x="2676883" y="2876429"/>
            <a:ext cx="3905806" cy="214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688"/>
              </a:lnSpc>
            </a:pPr>
            <a:r>
              <a:rPr lang="en-US" sz="14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Overpass" pitchFamily="34" charset="-122"/>
                <a:cs typeface="IRANSans Light" panose="020B0506030804020204" pitchFamily="34" charset="-78"/>
              </a:rPr>
              <a:t>+98 21 2279 7898</a:t>
            </a:r>
            <a:endParaRPr lang="en-US" sz="13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0" name="Text 6"/>
          <p:cNvSpPr/>
          <p:nvPr/>
        </p:nvSpPr>
        <p:spPr>
          <a:xfrm>
            <a:off x="2721902" y="3772249"/>
            <a:ext cx="3815768" cy="178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406"/>
              </a:lnSpc>
            </a:pPr>
            <a:r>
              <a:rPr lang="en-US" sz="105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تهران، خیابان شریعتی، خیابان دولت، چهار راه کاوه، برج پارامیس، واحد ۶۰۳</a:t>
            </a:r>
            <a:endParaRPr lang="en-US" sz="11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1" name="Text 7"/>
          <p:cNvSpPr/>
          <p:nvPr/>
        </p:nvSpPr>
        <p:spPr>
          <a:xfrm>
            <a:off x="2676901" y="3164847"/>
            <a:ext cx="3905771" cy="1762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406"/>
              </a:lnSpc>
            </a:pPr>
            <a:r>
              <a:rPr lang="en-US" sz="1100" u="sng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Overpass" pitchFamily="34" charset="-122"/>
                <a:cs typeface="IRANSans Light" panose="020B0506030804020204" pitchFamily="34" charset="-78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zhaav.net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2EF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572000" y="2073508"/>
            <a:ext cx="1942837" cy="1193634"/>
          </a:xfrm>
          <a:prstGeom prst="roundRect">
            <a:avLst>
              <a:gd name="adj" fmla="val 3662"/>
            </a:avLst>
          </a:prstGeom>
          <a:solidFill>
            <a:srgbClr val="FFFFFF"/>
          </a:solidFill>
          <a:ln/>
        </p:spPr>
        <p:txBody>
          <a:bodyPr wrap="square" lIns="107935" tIns="140915" rIns="107935" bIns="140915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4" name="Text 1"/>
          <p:cNvSpPr/>
          <p:nvPr/>
        </p:nvSpPr>
        <p:spPr>
          <a:xfrm>
            <a:off x="-1297" y="-185"/>
            <a:ext cx="9145297" cy="1511554"/>
          </a:xfrm>
          <a:prstGeom prst="roundRect">
            <a:avLst>
              <a:gd name="adj" fmla="val -60494"/>
            </a:avLst>
          </a:prstGeom>
          <a:solidFill>
            <a:srgbClr val="013870"/>
          </a:solidFill>
          <a:ln/>
        </p:spPr>
        <p:txBody>
          <a:bodyPr wrap="square" lIns="508072" tIns="178447" rIns="508072" bIns="178447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5" name="Text 2"/>
          <p:cNvSpPr/>
          <p:nvPr/>
        </p:nvSpPr>
        <p:spPr>
          <a:xfrm>
            <a:off x="0" y="1370554"/>
            <a:ext cx="9144000" cy="466656"/>
          </a:xfrm>
          <a:prstGeom prst="roundRect">
            <a:avLst>
              <a:gd name="adj" fmla="val -195947"/>
            </a:avLst>
          </a:prstGeom>
          <a:solidFill>
            <a:srgbClr val="D4AE66"/>
          </a:solidFill>
          <a:ln/>
        </p:spPr>
        <p:txBody>
          <a:bodyPr wrap="square" lIns="508000" tIns="55091" rIns="508000" bIns="55091" rtlCol="0" anchor="ctr"/>
          <a:lstStyle/>
          <a:p>
            <a:pPr algn="ctr">
              <a:lnSpc>
                <a:spcPts val="1406"/>
              </a:lnSpc>
            </a:pPr>
            <a:r>
              <a:rPr lang="en-US" sz="1100" kern="0" spc="-60" dirty="0">
                <a:solidFill>
                  <a:srgbClr val="013870"/>
                </a:solidFill>
                <a:latin typeface="IRANSans Light" panose="020B0506030804020204" pitchFamily="34" charset="-78"/>
                <a:cs typeface="IRANSans Light" panose="020B0506030804020204" pitchFamily="34" charset="-78"/>
              </a:rPr>
              <a:t>Current State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6" name="Text 3"/>
          <p:cNvSpPr/>
          <p:nvPr/>
        </p:nvSpPr>
        <p:spPr>
          <a:xfrm>
            <a:off x="5594586" y="596663"/>
            <a:ext cx="307679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00"/>
              </a:lnSpc>
            </a:pPr>
            <a:r>
              <a:rPr lang="en-US" sz="1200" b="1" kern="0" spc="-60" dirty="0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 مصورسازی داده و هوش تجاری ایران در حال حاضر </a:t>
            </a:r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7" name="Text 4"/>
          <p:cNvSpPr/>
          <p:nvPr/>
        </p:nvSpPr>
        <p:spPr>
          <a:xfrm>
            <a:off x="4673778" y="2178067"/>
            <a:ext cx="1617464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استفاده از زیرساخت‌های غربی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pic>
        <p:nvPicPr>
          <p:cNvPr id="8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2166" y="312166"/>
            <a:ext cx="883685" cy="88952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193423" y="844177"/>
            <a:ext cx="1471910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FFFFFF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 مصورساز ا ژاو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0" name="Text 6"/>
          <p:cNvSpPr/>
          <p:nvPr/>
        </p:nvSpPr>
        <p:spPr>
          <a:xfrm>
            <a:off x="2431130" y="2073508"/>
            <a:ext cx="1957631" cy="1193634"/>
          </a:xfrm>
          <a:prstGeom prst="roundRect">
            <a:avLst>
              <a:gd name="adj" fmla="val 3690"/>
            </a:avLst>
          </a:prstGeom>
          <a:solidFill>
            <a:srgbClr val="FFFFFF"/>
          </a:solidFill>
          <a:ln/>
        </p:spPr>
        <p:txBody>
          <a:bodyPr wrap="square" lIns="108757" tIns="140915" rIns="108757" bIns="140915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1" name="Text 7"/>
          <p:cNvSpPr/>
          <p:nvPr/>
        </p:nvSpPr>
        <p:spPr>
          <a:xfrm>
            <a:off x="2612814" y="2184119"/>
            <a:ext cx="1552352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پیاده‌سازی توسط تیم توسعه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2" name="Text 8"/>
          <p:cNvSpPr/>
          <p:nvPr/>
        </p:nvSpPr>
        <p:spPr>
          <a:xfrm>
            <a:off x="2907459" y="2476712"/>
            <a:ext cx="1009576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هزینه بسیار بالای توسعه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3" name="Text 9"/>
          <p:cNvSpPr/>
          <p:nvPr/>
        </p:nvSpPr>
        <p:spPr>
          <a:xfrm>
            <a:off x="2431130" y="3459416"/>
            <a:ext cx="1955806" cy="1205739"/>
          </a:xfrm>
          <a:prstGeom prst="roundRect">
            <a:avLst>
              <a:gd name="adj" fmla="val 3650"/>
            </a:avLst>
          </a:prstGeom>
          <a:solidFill>
            <a:srgbClr val="FFFFFF"/>
          </a:solidFill>
          <a:ln/>
        </p:spPr>
        <p:txBody>
          <a:bodyPr wrap="square" lIns="108656" tIns="142344" rIns="108656" bIns="142344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3058738" y="3576079"/>
            <a:ext cx="699120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برون‌سپاری 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2762180" y="3874724"/>
            <a:ext cx="130433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ریسک امنیت اطلاعات حساس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5051029" y="2474298"/>
            <a:ext cx="86498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 شیب یادگیری بالا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2612815" y="2734224"/>
            <a:ext cx="1552352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 هزینه شخصی‌سازی و تطبیق با نیاز‌ها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2907420" y="4126183"/>
            <a:ext cx="100779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وابستگی به تیم پیمانکار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9" name="Text 15"/>
          <p:cNvSpPr/>
          <p:nvPr/>
        </p:nvSpPr>
        <p:spPr>
          <a:xfrm>
            <a:off x="2842740" y="2985684"/>
            <a:ext cx="113481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سربار مدیریت منابع انسانی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2544360" y="4377643"/>
            <a:ext cx="1685553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هزینه قابل توجه پشتیبانی و شخصی‌سازی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4557844" y="3473617"/>
            <a:ext cx="1959090" cy="1191537"/>
          </a:xfrm>
          <a:prstGeom prst="roundRect">
            <a:avLst>
              <a:gd name="adj" fmla="val 3699"/>
            </a:avLst>
          </a:prstGeom>
          <a:solidFill>
            <a:srgbClr val="FFFFFF"/>
          </a:solidFill>
          <a:ln/>
        </p:spPr>
        <p:txBody>
          <a:bodyPr wrap="square" lIns="108838" tIns="140668" rIns="108838" bIns="140668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4673792" y="3578176"/>
            <a:ext cx="161954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استفاده از زیرساخت‌های متن‌باز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3" name="Text 19"/>
          <p:cNvSpPr/>
          <p:nvPr/>
        </p:nvSpPr>
        <p:spPr>
          <a:xfrm>
            <a:off x="5105436" y="3874406"/>
            <a:ext cx="867147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پیچیدگی پیاده‌سازی 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4" name="Text 20"/>
          <p:cNvSpPr/>
          <p:nvPr/>
        </p:nvSpPr>
        <p:spPr>
          <a:xfrm>
            <a:off x="4827069" y="4125866"/>
            <a:ext cx="1314971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ریسک امنیت محصول و داده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5" name="Text 21"/>
          <p:cNvSpPr/>
          <p:nvPr/>
        </p:nvSpPr>
        <p:spPr>
          <a:xfrm>
            <a:off x="4839214" y="4377326"/>
            <a:ext cx="1454125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نیاز به نگهداشت و بروزرسانی مستمر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6" name="Text 22"/>
          <p:cNvSpPr/>
          <p:nvPr/>
        </p:nvSpPr>
        <p:spPr>
          <a:xfrm>
            <a:off x="4861436" y="2731809"/>
            <a:ext cx="124219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عدم وجود پشتیبانی مستقیم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7" name="Text 23"/>
          <p:cNvSpPr/>
          <p:nvPr/>
        </p:nvSpPr>
        <p:spPr>
          <a:xfrm>
            <a:off x="5189168" y="2983270"/>
            <a:ext cx="69659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هزینه بسیار بالا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2EF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74798" y="2273224"/>
            <a:ext cx="2443249" cy="121179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/>
        </p:spPr>
        <p:txBody>
          <a:bodyPr wrap="square" lIns="135736" tIns="143059" rIns="135736" bIns="143059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4" name="Text 1"/>
          <p:cNvSpPr/>
          <p:nvPr/>
        </p:nvSpPr>
        <p:spPr>
          <a:xfrm>
            <a:off x="-1297" y="-185"/>
            <a:ext cx="9145297" cy="1511554"/>
          </a:xfrm>
          <a:prstGeom prst="roundRect">
            <a:avLst>
              <a:gd name="adj" fmla="val -60494"/>
            </a:avLst>
          </a:prstGeom>
          <a:solidFill>
            <a:srgbClr val="013870"/>
          </a:solidFill>
          <a:ln/>
        </p:spPr>
        <p:txBody>
          <a:bodyPr wrap="square" lIns="508072" tIns="178447" rIns="508072" bIns="178447" rtlCol="0" anchor="ctr"/>
          <a:lstStyle/>
          <a:p>
            <a:pPr marL="0" algn="ctr" defTabSz="914400" rtl="1" eaLnBrk="1" latinLnBrk="0" hangingPunct="1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5" name="Text 2"/>
          <p:cNvSpPr/>
          <p:nvPr/>
        </p:nvSpPr>
        <p:spPr>
          <a:xfrm>
            <a:off x="0" y="1370554"/>
            <a:ext cx="9144000" cy="466656"/>
          </a:xfrm>
          <a:prstGeom prst="roundRect">
            <a:avLst>
              <a:gd name="adj" fmla="val -195947"/>
            </a:avLst>
          </a:prstGeom>
          <a:solidFill>
            <a:srgbClr val="D4AE66"/>
          </a:solidFill>
          <a:ln/>
        </p:spPr>
        <p:txBody>
          <a:bodyPr wrap="square" lIns="508000" tIns="55091" rIns="508000" bIns="55091" rtlCol="0" anchor="ctr"/>
          <a:lstStyle/>
          <a:p>
            <a:pPr algn="ctr">
              <a:lnSpc>
                <a:spcPts val="1406"/>
              </a:lnSpc>
            </a:pPr>
            <a:r>
              <a:rPr lang="en-US" sz="1100" kern="0" spc="-60" dirty="0">
                <a:solidFill>
                  <a:srgbClr val="013870"/>
                </a:solidFill>
                <a:latin typeface="IRANSans Light" panose="020B0506030804020204" pitchFamily="34" charset="-78"/>
                <a:cs typeface="IRANSans Light" panose="020B0506030804020204" pitchFamily="34" charset="-78"/>
              </a:rPr>
              <a:t>Problem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6" name="Text 3"/>
          <p:cNvSpPr/>
          <p:nvPr/>
        </p:nvSpPr>
        <p:spPr>
          <a:xfrm>
            <a:off x="5382705" y="596663"/>
            <a:ext cx="328262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00"/>
              </a:lnSpc>
            </a:pPr>
            <a:r>
              <a:rPr lang="en-US" sz="1200" b="1" kern="0" spc="-60" dirty="0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 مشکلات و چالش‌های مصورسازی داده در حال حاضر </a:t>
            </a:r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7" name="Text 4"/>
          <p:cNvSpPr/>
          <p:nvPr/>
        </p:nvSpPr>
        <p:spPr>
          <a:xfrm>
            <a:off x="6524106" y="2432251"/>
            <a:ext cx="1540371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عدم تطابق‌پذیری با نیازمندی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pic>
        <p:nvPicPr>
          <p:cNvPr id="8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2166" y="312166"/>
            <a:ext cx="883685" cy="88952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146938" y="2676428"/>
            <a:ext cx="2147515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عدم وجود سامانه تحلیل و مصورساز کلان‌داده بومی،  شخصی‌سازی شده با نیازهای سازمان‌های ملی ایران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193497" y="844177"/>
            <a:ext cx="147183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FFFFFF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 مصورساز ا ژاو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1" name="Text 7"/>
          <p:cNvSpPr/>
          <p:nvPr/>
        </p:nvSpPr>
        <p:spPr>
          <a:xfrm>
            <a:off x="3325367" y="2273224"/>
            <a:ext cx="2443249" cy="1211791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/>
        </p:spPr>
        <p:txBody>
          <a:bodyPr wrap="square" lIns="135736" tIns="143059" rIns="135736" bIns="143059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2" name="Text 8"/>
          <p:cNvSpPr/>
          <p:nvPr/>
        </p:nvSpPr>
        <p:spPr>
          <a:xfrm>
            <a:off x="4367838" y="2432251"/>
            <a:ext cx="360164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هزینه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3" name="Text 9"/>
          <p:cNvSpPr/>
          <p:nvPr/>
        </p:nvSpPr>
        <p:spPr>
          <a:xfrm>
            <a:off x="3544697" y="2676428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هزینه بالا در خرید سامانه‌های تحلیل خارجی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624351" y="2273224"/>
            <a:ext cx="2443249" cy="1211791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/>
        </p:spPr>
        <p:txBody>
          <a:bodyPr wrap="square" lIns="135736" tIns="143059" rIns="135736" bIns="143059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1606248" y="2432251"/>
            <a:ext cx="438894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امنیت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843682" y="2676428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متن‌بسته بودن ابزارهای کارآمد و صنعتی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6074798" y="3738621"/>
            <a:ext cx="2443250" cy="928425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/>
        </p:spPr>
        <p:txBody>
          <a:bodyPr wrap="square" lIns="135736" tIns="109606" rIns="135736" bIns="109606" rtlCol="0" anchor="ctr"/>
          <a:lstStyle/>
          <a:p>
            <a:pPr marL="0" algn="ctr" defTabSz="914400" rtl="1" eaLnBrk="1" latinLnBrk="0" hangingPunct="1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6833041" y="3848421"/>
            <a:ext cx="92883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کارایی و کارآمدی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9" name="Text 15"/>
          <p:cNvSpPr/>
          <p:nvPr/>
        </p:nvSpPr>
        <p:spPr>
          <a:xfrm>
            <a:off x="6676840" y="4100140"/>
            <a:ext cx="1617613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انحصارگرایی راهکارهای صنعتی بنام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6294352" y="4343684"/>
            <a:ext cx="2000101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fa-IR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استفاده از معماری </a:t>
            </a:r>
            <a:r>
              <a:rPr lang="fa-IR" sz="900" kern="0" spc="-60" dirty="0" err="1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نرم‌افزاری</a:t>
            </a:r>
            <a:r>
              <a:rPr lang="fa-IR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 قدیمی (تک سنگی)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6146789" y="3164225"/>
            <a:ext cx="214766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پیچیدگی پیاده‌سازی تصمیم‌گیری داده‌محور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3544697" y="2915784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هزینه قابل توجه در شخصی‌سازی محصول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3" name="Text 19"/>
          <p:cNvSpPr/>
          <p:nvPr/>
        </p:nvSpPr>
        <p:spPr>
          <a:xfrm>
            <a:off x="3323259" y="3738305"/>
            <a:ext cx="2443250" cy="928741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/>
        </p:spPr>
        <p:txBody>
          <a:bodyPr wrap="square" lIns="135736" tIns="109643" rIns="135736" bIns="109643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4" name="Text 20"/>
          <p:cNvSpPr/>
          <p:nvPr/>
        </p:nvSpPr>
        <p:spPr>
          <a:xfrm>
            <a:off x="4267176" y="3850811"/>
            <a:ext cx="55966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پیچیدگی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5" name="Text 21"/>
          <p:cNvSpPr/>
          <p:nvPr/>
        </p:nvSpPr>
        <p:spPr>
          <a:xfrm>
            <a:off x="3471448" y="4101805"/>
            <a:ext cx="210584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نیاز همیشگی سازمان به تیم متخصص تحلیل داده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6" name="Text 22"/>
          <p:cNvSpPr/>
          <p:nvPr/>
        </p:nvSpPr>
        <p:spPr>
          <a:xfrm>
            <a:off x="3471448" y="4344535"/>
            <a:ext cx="210584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دستی بودن فرآیند گزارش‌سازی و اتکا به نیروی انسانی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7" name="Text 23"/>
          <p:cNvSpPr/>
          <p:nvPr/>
        </p:nvSpPr>
        <p:spPr>
          <a:xfrm>
            <a:off x="825526" y="2915784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وابستگی به لایسنس و پشتیبانی خارجی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8" name="Text 24"/>
          <p:cNvSpPr/>
          <p:nvPr/>
        </p:nvSpPr>
        <p:spPr>
          <a:xfrm>
            <a:off x="825526" y="3167244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نگرانی‌های امنیت محصول و داده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9" name="Text 25"/>
          <p:cNvSpPr/>
          <p:nvPr/>
        </p:nvSpPr>
        <p:spPr>
          <a:xfrm>
            <a:off x="3544697" y="3167244"/>
            <a:ext cx="2000325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هزینه بسیار بالا توسعه شخصی 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0" name="Text 26"/>
          <p:cNvSpPr/>
          <p:nvPr/>
        </p:nvSpPr>
        <p:spPr>
          <a:xfrm>
            <a:off x="626165" y="3740402"/>
            <a:ext cx="2443250" cy="926644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/>
        </p:spPr>
        <p:txBody>
          <a:bodyPr wrap="square" lIns="135736" tIns="109395" rIns="135736" bIns="109395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1" name="Text 27"/>
          <p:cNvSpPr/>
          <p:nvPr/>
        </p:nvSpPr>
        <p:spPr>
          <a:xfrm>
            <a:off x="1190301" y="3852908"/>
            <a:ext cx="1314673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 پیشبرد اهداف و پشتیبانی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2" name="Text 28"/>
          <p:cNvSpPr/>
          <p:nvPr/>
        </p:nvSpPr>
        <p:spPr>
          <a:xfrm>
            <a:off x="774355" y="4097851"/>
            <a:ext cx="210584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عدم وجود پشتیبانی دقیق در صورت نیاز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3" name="Text 29"/>
          <p:cNvSpPr/>
          <p:nvPr/>
        </p:nvSpPr>
        <p:spPr>
          <a:xfrm>
            <a:off x="774355" y="4346632"/>
            <a:ext cx="210584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تبدیل  تیم تحلیل داده به  پاشنه آشیل سازمان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2EF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-1297" y="-185"/>
            <a:ext cx="9145297" cy="1511554"/>
          </a:xfrm>
          <a:prstGeom prst="roundRect">
            <a:avLst>
              <a:gd name="adj" fmla="val -60494"/>
            </a:avLst>
          </a:prstGeom>
          <a:solidFill>
            <a:srgbClr val="013870"/>
          </a:solidFill>
          <a:ln/>
        </p:spPr>
        <p:txBody>
          <a:bodyPr wrap="square" lIns="508072" tIns="178447" rIns="508072" bIns="178447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4" name="Text 1"/>
          <p:cNvSpPr/>
          <p:nvPr/>
        </p:nvSpPr>
        <p:spPr>
          <a:xfrm>
            <a:off x="0" y="1370554"/>
            <a:ext cx="9144000" cy="466656"/>
          </a:xfrm>
          <a:prstGeom prst="roundRect">
            <a:avLst>
              <a:gd name="adj" fmla="val -195947"/>
            </a:avLst>
          </a:prstGeom>
          <a:solidFill>
            <a:srgbClr val="D4AE66"/>
          </a:solidFill>
          <a:ln/>
        </p:spPr>
        <p:txBody>
          <a:bodyPr wrap="square" lIns="508000" tIns="55091" rIns="508000" bIns="55091" rtlCol="0" anchor="ctr"/>
          <a:lstStyle/>
          <a:p>
            <a:pPr algn="ctr">
              <a:lnSpc>
                <a:spcPts val="1406"/>
              </a:lnSpc>
            </a:pPr>
            <a:r>
              <a:rPr lang="en-US" sz="1100" kern="0" spc="-60" dirty="0">
                <a:solidFill>
                  <a:srgbClr val="013870"/>
                </a:solidFill>
                <a:latin typeface="IRANSans Light" panose="020B0506030804020204" pitchFamily="34" charset="-78"/>
                <a:cs typeface="IRANSans Light" panose="020B0506030804020204" pitchFamily="34" charset="-78"/>
              </a:rPr>
              <a:t>Solution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5" name="Text 2"/>
          <p:cNvSpPr/>
          <p:nvPr/>
        </p:nvSpPr>
        <p:spPr>
          <a:xfrm>
            <a:off x="7426785" y="596663"/>
            <a:ext cx="123854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00"/>
              </a:lnSpc>
            </a:pPr>
            <a:r>
              <a:rPr lang="en-US" sz="1200" b="1" kern="0" spc="-60" dirty="0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راهکارها</a:t>
            </a:r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6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2166" y="312166"/>
            <a:ext cx="883685" cy="8895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47069" y="2085612"/>
            <a:ext cx="2443249" cy="1725194"/>
          </a:xfrm>
          <a:prstGeom prst="roundRect">
            <a:avLst>
              <a:gd name="adj" fmla="val 3186"/>
            </a:avLst>
          </a:prstGeom>
          <a:solidFill>
            <a:srgbClr val="FFFFFF"/>
          </a:solidFill>
          <a:ln/>
        </p:spPr>
        <p:txBody>
          <a:bodyPr wrap="square" lIns="135736" tIns="203669" rIns="135736" bIns="203669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8" name="Text 4"/>
          <p:cNvSpPr/>
          <p:nvPr/>
        </p:nvSpPr>
        <p:spPr>
          <a:xfrm>
            <a:off x="6753708" y="2196527"/>
            <a:ext cx="832024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گزارش‌ساز غنی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9" name="Text 5"/>
          <p:cNvSpPr/>
          <p:nvPr/>
        </p:nvSpPr>
        <p:spPr>
          <a:xfrm>
            <a:off x="6166399" y="2475740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پشتیبانی از ابزراک‌های مصورسازی پویا و متنوع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0" name="Text 6"/>
          <p:cNvSpPr/>
          <p:nvPr/>
        </p:nvSpPr>
        <p:spPr>
          <a:xfrm>
            <a:off x="3347750" y="3943575"/>
            <a:ext cx="2445075" cy="962642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/>
        </p:spPr>
        <p:txBody>
          <a:bodyPr wrap="square" lIns="135837" tIns="113645" rIns="135837" bIns="113645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1" name="Text 7"/>
          <p:cNvSpPr/>
          <p:nvPr/>
        </p:nvSpPr>
        <p:spPr>
          <a:xfrm>
            <a:off x="4220895" y="4050028"/>
            <a:ext cx="686842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هوشمندی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2" name="Text 8"/>
          <p:cNvSpPr/>
          <p:nvPr/>
        </p:nvSpPr>
        <p:spPr>
          <a:xfrm>
            <a:off x="3573207" y="4328194"/>
            <a:ext cx="200025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تعامل با داده از طریق پرسش و پاسخ زبان فارسی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3" name="Text 9"/>
          <p:cNvSpPr/>
          <p:nvPr/>
        </p:nvSpPr>
        <p:spPr>
          <a:xfrm>
            <a:off x="3349575" y="2085612"/>
            <a:ext cx="2443249" cy="1725194"/>
          </a:xfrm>
          <a:prstGeom prst="roundRect">
            <a:avLst>
              <a:gd name="adj" fmla="val 3186"/>
            </a:avLst>
          </a:prstGeom>
          <a:solidFill>
            <a:srgbClr val="FFFFFF"/>
          </a:solidFill>
          <a:ln/>
        </p:spPr>
        <p:txBody>
          <a:bodyPr wrap="square" lIns="135736" tIns="203669" rIns="135736" bIns="203669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4331494" y="2196527"/>
            <a:ext cx="481236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کارآمدی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3568905" y="2477016"/>
            <a:ext cx="2000325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پیاده‌سازی بر اساس اصول ریزسامانه‌ها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5951933" y="3943375"/>
            <a:ext cx="2443249" cy="962843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/>
        </p:spPr>
        <p:txBody>
          <a:bodyPr wrap="square" lIns="135736" tIns="113669" rIns="135736" bIns="113669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6753736" y="4052063"/>
            <a:ext cx="836861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مقرون به صرفه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6165212" y="4328736"/>
            <a:ext cx="2000325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  هزینه مناسب محصول و افزونه‌های آن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9" name="Text 15"/>
          <p:cNvSpPr/>
          <p:nvPr/>
        </p:nvSpPr>
        <p:spPr>
          <a:xfrm>
            <a:off x="7193497" y="844177"/>
            <a:ext cx="147183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FFFFFF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 مصورساز ا ژاو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6166399" y="2727200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ارائه بیش از ۸۰ نوع نمودار ۲بعدی و ۳ بعدی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6166399" y="2978660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پشتیبانی از تقویم شمسی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6166399" y="3230120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پشتیبانی از انواع قلم‌های فارسی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3" name="Text 19"/>
          <p:cNvSpPr/>
          <p:nvPr/>
        </p:nvSpPr>
        <p:spPr>
          <a:xfrm>
            <a:off x="6166399" y="3481580"/>
            <a:ext cx="200032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ارائه قالب‌های آماده ارائه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4" name="Text 20"/>
          <p:cNvSpPr/>
          <p:nvPr/>
        </p:nvSpPr>
        <p:spPr>
          <a:xfrm>
            <a:off x="750753" y="2103950"/>
            <a:ext cx="2443249" cy="1706857"/>
          </a:xfrm>
          <a:prstGeom prst="roundRect">
            <a:avLst>
              <a:gd name="adj" fmla="val 3221"/>
            </a:avLst>
          </a:prstGeom>
          <a:solidFill>
            <a:srgbClr val="FFFFFF"/>
          </a:solidFill>
          <a:ln/>
        </p:spPr>
        <p:txBody>
          <a:bodyPr wrap="square" lIns="135736" tIns="201504" rIns="135736" bIns="201504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5" name="Text 21"/>
          <p:cNvSpPr/>
          <p:nvPr/>
        </p:nvSpPr>
        <p:spPr>
          <a:xfrm>
            <a:off x="1514974" y="2198298"/>
            <a:ext cx="910754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سهولت استفاده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6" name="Text 22"/>
          <p:cNvSpPr/>
          <p:nvPr/>
        </p:nvSpPr>
        <p:spPr>
          <a:xfrm>
            <a:off x="970158" y="2476464"/>
            <a:ext cx="200025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شیب یادگیری آسان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7" name="Text 23"/>
          <p:cNvSpPr/>
          <p:nvPr/>
        </p:nvSpPr>
        <p:spPr>
          <a:xfrm>
            <a:off x="3568905" y="2728476"/>
            <a:ext cx="2000325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پشتیبانی از هرگونه منبع داده‌ای برخط/دسته‌ای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8" name="Text 24"/>
          <p:cNvSpPr/>
          <p:nvPr/>
        </p:nvSpPr>
        <p:spPr>
          <a:xfrm>
            <a:off x="3567155" y="4622018"/>
            <a:ext cx="200025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نظارت‌گر هوشمند رعایت اصول مصورسازی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9" name="Text 25"/>
          <p:cNvSpPr/>
          <p:nvPr/>
        </p:nvSpPr>
        <p:spPr>
          <a:xfrm>
            <a:off x="3568905" y="2979936"/>
            <a:ext cx="2000325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حفظ کارآمدی راهکار صرف نظر از حجم/نوع داده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0" name="Text 26"/>
          <p:cNvSpPr/>
          <p:nvPr/>
        </p:nvSpPr>
        <p:spPr>
          <a:xfrm>
            <a:off x="6165212" y="4619836"/>
            <a:ext cx="2000325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هزینه مناسب شخصی‌سازی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1" name="Text 27"/>
          <p:cNvSpPr/>
          <p:nvPr/>
        </p:nvSpPr>
        <p:spPr>
          <a:xfrm>
            <a:off x="3576085" y="3233387"/>
            <a:ext cx="199132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 گرافیکی طراحی خطوط داده‌ای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2" name="Text 28"/>
          <p:cNvSpPr/>
          <p:nvPr/>
        </p:nvSpPr>
        <p:spPr>
          <a:xfrm>
            <a:off x="3436260" y="3484847"/>
            <a:ext cx="2131145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ادغام پذیری با سامانه‌های برخط موجود در سازمان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3" name="Text 29"/>
          <p:cNvSpPr/>
          <p:nvPr/>
        </p:nvSpPr>
        <p:spPr>
          <a:xfrm>
            <a:off x="970158" y="2715821"/>
            <a:ext cx="200025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محیط طراحی با زبان فارسی/انگلیسی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4" name="Text 30"/>
          <p:cNvSpPr/>
          <p:nvPr/>
        </p:nvSpPr>
        <p:spPr>
          <a:xfrm>
            <a:off x="970158" y="2979385"/>
            <a:ext cx="200025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پشتیبانی از هرگونه دستگاه با قبلیت اتصال وب 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5" name="Text 31"/>
          <p:cNvSpPr/>
          <p:nvPr/>
        </p:nvSpPr>
        <p:spPr>
          <a:xfrm>
            <a:off x="753540" y="3945673"/>
            <a:ext cx="2445075" cy="960545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/>
        </p:spPr>
        <p:txBody>
          <a:bodyPr wrap="square" lIns="135837" tIns="113398" rIns="135837" bIns="113398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6" name="Text 32"/>
          <p:cNvSpPr/>
          <p:nvPr/>
        </p:nvSpPr>
        <p:spPr>
          <a:xfrm>
            <a:off x="1366420" y="4052125"/>
            <a:ext cx="121339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امنیت و شفافیت داده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7" name="Text 33"/>
          <p:cNvSpPr/>
          <p:nvPr/>
        </p:nvSpPr>
        <p:spPr>
          <a:xfrm>
            <a:off x="972945" y="4330291"/>
            <a:ext cx="200025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انعطاف‌پذیری در نحوه پیاده‌سازی خطوط داده‌ای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8" name="Text 34"/>
          <p:cNvSpPr/>
          <p:nvPr/>
        </p:nvSpPr>
        <p:spPr>
          <a:xfrm>
            <a:off x="972945" y="4618063"/>
            <a:ext cx="200025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نظارت بر جریان داده‌ای در هر قسمت از فرآیند‌ها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2EF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-1297" y="-185"/>
            <a:ext cx="9145297" cy="1292181"/>
          </a:xfrm>
          <a:prstGeom prst="roundRect">
            <a:avLst>
              <a:gd name="adj" fmla="val -60494"/>
            </a:avLst>
          </a:prstGeom>
          <a:solidFill>
            <a:srgbClr val="013870"/>
          </a:solidFill>
          <a:ln/>
        </p:spPr>
        <p:txBody>
          <a:bodyPr wrap="square" lIns="508072" tIns="178447" rIns="508072" bIns="178447" rtlCol="0" anchor="ctr"/>
          <a:lstStyle/>
          <a:p>
            <a:pPr marL="0" algn="ctr" defTabSz="914400" rtl="1" eaLnBrk="1" latinLnBrk="0" hangingPunct="1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6" name="Text 3"/>
          <p:cNvSpPr/>
          <p:nvPr/>
        </p:nvSpPr>
        <p:spPr>
          <a:xfrm>
            <a:off x="5563234" y="596663"/>
            <a:ext cx="310209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00"/>
              </a:lnSpc>
            </a:pPr>
            <a:r>
              <a:rPr lang="en-US" sz="1200" b="1" kern="0" spc="-60" dirty="0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چگونه ژاو چالش‌ها را رفع می‌کند؟</a:t>
            </a:r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1D4CE19-C3C8-C286-7C45-3C5C47E8FEFF}"/>
              </a:ext>
            </a:extLst>
          </p:cNvPr>
          <p:cNvGrpSpPr/>
          <p:nvPr/>
        </p:nvGrpSpPr>
        <p:grpSpPr>
          <a:xfrm>
            <a:off x="7722938" y="1932772"/>
            <a:ext cx="1205675" cy="364322"/>
            <a:chOff x="8401929" y="3217328"/>
            <a:chExt cx="1205675" cy="364322"/>
          </a:xfrm>
        </p:grpSpPr>
        <p:sp>
          <p:nvSpPr>
            <p:cNvPr id="3" name="Text 0"/>
            <p:cNvSpPr/>
            <p:nvPr/>
          </p:nvSpPr>
          <p:spPr>
            <a:xfrm>
              <a:off x="8401929" y="3217328"/>
              <a:ext cx="1205675" cy="364322"/>
            </a:xfrm>
            <a:prstGeom prst="roundRect">
              <a:avLst>
                <a:gd name="adj" fmla="val 3791"/>
              </a:avLst>
            </a:prstGeom>
            <a:solidFill>
              <a:srgbClr val="FFFFFF"/>
            </a:solidFill>
            <a:ln/>
          </p:spPr>
          <p:txBody>
            <a:bodyPr wrap="square" lIns="66982" tIns="84483" rIns="66982" bIns="84483" rtlCol="0" anchor="ctr"/>
            <a:lstStyle/>
            <a:p>
              <a:pPr marL="0" algn="ctr" defTabSz="914400" rtl="1" eaLnBrk="1" latinLnBrk="0" hangingPunct="1">
                <a:lnSpc>
                  <a:spcPts val="1406"/>
                </a:lnSpc>
              </a:pPr>
              <a:endParaRPr lang="en-US" sz="1125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  <p:sp>
          <p:nvSpPr>
            <p:cNvPr id="7" name="Text 4"/>
            <p:cNvSpPr/>
            <p:nvPr/>
          </p:nvSpPr>
          <p:spPr>
            <a:xfrm>
              <a:off x="8437337" y="3315701"/>
              <a:ext cx="1134858" cy="19734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>
                <a:lnSpc>
                  <a:spcPts val="1313"/>
                </a:lnSpc>
              </a:pPr>
              <a:r>
                <a:rPr lang="en-US" sz="1100" kern="0" spc="-60" dirty="0" err="1">
                  <a:solidFill>
                    <a:srgbClr val="D4AE66"/>
                  </a:solidFill>
                  <a:latin typeface="IRANSans Light" panose="020B0506030804020204" pitchFamily="34" charset="-78"/>
                  <a:ea typeface="Vazirmatn" pitchFamily="34" charset="-122"/>
                  <a:cs typeface="IRANSans Light" panose="020B0506030804020204" pitchFamily="34" charset="-78"/>
                </a:rPr>
                <a:t>زیرساخت‌های</a:t>
              </a:r>
              <a:r>
                <a:rPr lang="en-US" sz="1100" kern="0" spc="-60" dirty="0">
                  <a:solidFill>
                    <a:srgbClr val="D4AE66"/>
                  </a:solidFill>
                  <a:latin typeface="IRANSans Light" panose="020B0506030804020204" pitchFamily="34" charset="-78"/>
                  <a:ea typeface="Vazirmatn" pitchFamily="34" charset="-122"/>
                  <a:cs typeface="IRANSans Light" panose="020B0506030804020204" pitchFamily="34" charset="-78"/>
                </a:rPr>
                <a:t> </a:t>
              </a:r>
              <a:r>
                <a:rPr lang="en-US" sz="1100" kern="0" spc="-60" dirty="0" err="1">
                  <a:solidFill>
                    <a:srgbClr val="D4AE66"/>
                  </a:solidFill>
                  <a:latin typeface="IRANSans Light" panose="020B0506030804020204" pitchFamily="34" charset="-78"/>
                  <a:ea typeface="Vazirmatn" pitchFamily="34" charset="-122"/>
                  <a:cs typeface="IRANSans Light" panose="020B0506030804020204" pitchFamily="34" charset="-78"/>
                </a:rPr>
                <a:t>داده‌ای</a:t>
              </a:r>
              <a:endParaRPr lang="en-US" sz="1050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</p:grpSp>
      <p:pic>
        <p:nvPicPr>
          <p:cNvPr id="8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2166" y="312166"/>
            <a:ext cx="883685" cy="88952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859980" y="2963701"/>
            <a:ext cx="1047750" cy="1047750"/>
          </a:xfrm>
          <a:prstGeom prst="ellipse">
            <a:avLst/>
          </a:prstGeom>
          <a:solidFill>
            <a:srgbClr val="FFFEFA"/>
          </a:solidFill>
          <a:ln/>
        </p:spPr>
        <p:txBody>
          <a:bodyPr wrap="square" lIns="58208" tIns="123693" rIns="58208" bIns="123693" rtlCol="0" anchor="ctr"/>
          <a:lstStyle/>
          <a:p>
            <a:pPr algn="ctr">
              <a:lnSpc>
                <a:spcPts val="1406"/>
              </a:lnSpc>
            </a:pPr>
            <a:r>
              <a:rPr lang="en-US" sz="10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  <a:p>
            <a:pPr algn="ctr">
              <a:lnSpc>
                <a:spcPts val="1406"/>
              </a:lnSpc>
            </a:pPr>
            <a:r>
              <a:rPr lang="en-US" sz="10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ETL هوشمند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  <a:p>
            <a:pPr algn="ctr">
              <a:lnSpc>
                <a:spcPts val="1406"/>
              </a:lnSpc>
            </a:pPr>
            <a:r>
              <a:rPr lang="en-US" sz="10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ژاو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0" name="Text 6"/>
          <p:cNvSpPr/>
          <p:nvPr/>
        </p:nvSpPr>
        <p:spPr>
          <a:xfrm>
            <a:off x="3789877" y="2279821"/>
            <a:ext cx="1205675" cy="715622"/>
          </a:xfrm>
          <a:prstGeom prst="roundRect">
            <a:avLst>
              <a:gd name="adj" fmla="val 3791"/>
            </a:avLst>
          </a:prstGeom>
          <a:solidFill>
            <a:srgbClr val="FFFFFF"/>
          </a:solidFill>
          <a:ln/>
        </p:spPr>
        <p:txBody>
          <a:bodyPr wrap="square" lIns="66982" tIns="84483" rIns="66982" bIns="84483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1" name="Text 7"/>
          <p:cNvSpPr/>
          <p:nvPr/>
        </p:nvSpPr>
        <p:spPr>
          <a:xfrm>
            <a:off x="3913563" y="2552237"/>
            <a:ext cx="95867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مدیران بالادستی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2" name="Text 8"/>
          <p:cNvSpPr/>
          <p:nvPr/>
        </p:nvSpPr>
        <p:spPr>
          <a:xfrm>
            <a:off x="3789877" y="3129399"/>
            <a:ext cx="1205675" cy="715622"/>
          </a:xfrm>
          <a:prstGeom prst="roundRect">
            <a:avLst>
              <a:gd name="adj" fmla="val 3791"/>
            </a:avLst>
          </a:prstGeom>
          <a:solidFill>
            <a:srgbClr val="FFFFFF"/>
          </a:solidFill>
          <a:ln/>
        </p:spPr>
        <p:txBody>
          <a:bodyPr wrap="square" lIns="66982" tIns="84483" rIns="66982" bIns="84483" rtlCol="0" anchor="ctr"/>
          <a:lstStyle/>
          <a:p>
            <a:pPr marL="0" algn="ctr" defTabSz="914400" rtl="1" eaLnBrk="1" latinLnBrk="0" hangingPunct="1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3" name="Text 9"/>
          <p:cNvSpPr/>
          <p:nvPr/>
        </p:nvSpPr>
        <p:spPr>
          <a:xfrm>
            <a:off x="3913563" y="3320888"/>
            <a:ext cx="958676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313"/>
              </a:lnSpc>
            </a:pPr>
            <a:r>
              <a:rPr lang="en-US" sz="1100" kern="0" spc="-60" dirty="0" err="1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دانشمند</a:t>
            </a:r>
            <a:endParaRPr lang="fa-IR" sz="1100" kern="0" spc="-60" dirty="0">
              <a:solidFill>
                <a:srgbClr val="D4AE66"/>
              </a:solidFill>
              <a:latin typeface="IRANSans Light" panose="020B0506030804020204" pitchFamily="34" charset="-78"/>
              <a:ea typeface="Vazirmatn" pitchFamily="34" charset="-122"/>
              <a:cs typeface="IRANSans Light" panose="020B0506030804020204" pitchFamily="34" charset="-78"/>
            </a:endParaRPr>
          </a:p>
          <a:p>
            <a:pPr algn="ctr">
              <a:lnSpc>
                <a:spcPts val="1313"/>
              </a:lnSpc>
            </a:pPr>
            <a:r>
              <a:rPr lang="en-US" sz="1100" kern="0" spc="-60" dirty="0" err="1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تحلیل‌گر</a:t>
            </a:r>
            <a:r>
              <a:rPr lang="fa-IR" sz="1050" dirty="0">
                <a:latin typeface="IRANSans Light" panose="020B0506030804020204" pitchFamily="34" charset="-78"/>
                <a:cs typeface="IRANSans Light" panose="020B0506030804020204" pitchFamily="34" charset="-78"/>
              </a:rPr>
              <a:t> </a:t>
            </a:r>
            <a:r>
              <a:rPr lang="en-US" sz="1100" kern="0" spc="-60" dirty="0" err="1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داده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3789877" y="3952218"/>
            <a:ext cx="1205675" cy="715622"/>
          </a:xfrm>
          <a:prstGeom prst="roundRect">
            <a:avLst>
              <a:gd name="adj" fmla="val 3791"/>
            </a:avLst>
          </a:prstGeom>
          <a:solidFill>
            <a:srgbClr val="FFFFFF"/>
          </a:solidFill>
          <a:ln/>
        </p:spPr>
        <p:txBody>
          <a:bodyPr wrap="square" lIns="66982" tIns="84483" rIns="66982" bIns="84483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3913563" y="4224634"/>
            <a:ext cx="958676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کارکنان و مشتریان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6" name="Shape 12"/>
          <p:cNvSpPr/>
          <p:nvPr/>
        </p:nvSpPr>
        <p:spPr>
          <a:xfrm>
            <a:off x="8375526" y="2308915"/>
            <a:ext cx="1" cy="666607"/>
          </a:xfrm>
          <a:prstGeom prst="line">
            <a:avLst/>
          </a:prstGeom>
          <a:solidFill>
            <a:srgbClr val="FFFEFA"/>
          </a:solidFill>
          <a:ln w="21167">
            <a:solidFill>
              <a:srgbClr val="013870"/>
            </a:solidFill>
            <a:prstDash val="solid"/>
            <a:headEnd type="triangle"/>
            <a:tailEnd type="triangle"/>
          </a:ln>
        </p:spPr>
      </p:sp>
      <p:sp>
        <p:nvSpPr>
          <p:cNvPr id="17" name="Shape 13"/>
          <p:cNvSpPr/>
          <p:nvPr/>
        </p:nvSpPr>
        <p:spPr>
          <a:xfrm rot="5400000">
            <a:off x="7435844" y="3059265"/>
            <a:ext cx="843243" cy="0"/>
          </a:xfrm>
          <a:prstGeom prst="line">
            <a:avLst/>
          </a:prstGeom>
          <a:solidFill>
            <a:srgbClr val="FFFEFA"/>
          </a:solidFill>
          <a:ln w="21167">
            <a:solidFill>
              <a:srgbClr val="013870"/>
            </a:solidFill>
            <a:prstDash val="solid"/>
            <a:headEnd type="none"/>
            <a:tailEnd type="triangle"/>
          </a:ln>
        </p:spPr>
      </p:sp>
      <p:sp>
        <p:nvSpPr>
          <p:cNvPr id="18" name="Shape 14"/>
          <p:cNvSpPr/>
          <p:nvPr/>
        </p:nvSpPr>
        <p:spPr>
          <a:xfrm>
            <a:off x="4995441" y="4310414"/>
            <a:ext cx="2863969" cy="0"/>
          </a:xfrm>
          <a:prstGeom prst="line">
            <a:avLst/>
          </a:prstGeom>
          <a:solidFill>
            <a:srgbClr val="FFFEFA"/>
          </a:solidFill>
          <a:ln w="21167">
            <a:solidFill>
              <a:srgbClr val="013870"/>
            </a:solidFill>
            <a:prstDash val="solid"/>
            <a:headEnd type="triangle"/>
            <a:tailEnd type="none"/>
          </a:ln>
        </p:spPr>
      </p:sp>
      <p:sp>
        <p:nvSpPr>
          <p:cNvPr id="19" name="Shape 15"/>
          <p:cNvSpPr/>
          <p:nvPr/>
        </p:nvSpPr>
        <p:spPr>
          <a:xfrm>
            <a:off x="4995504" y="3480886"/>
            <a:ext cx="2861961" cy="0"/>
          </a:xfrm>
          <a:prstGeom prst="line">
            <a:avLst/>
          </a:prstGeom>
          <a:solidFill>
            <a:srgbClr val="FFFEFA"/>
          </a:solidFill>
          <a:ln w="21167">
            <a:solidFill>
              <a:srgbClr val="013870"/>
            </a:solidFill>
            <a:prstDash val="solid"/>
            <a:headEnd type="triangle"/>
            <a:tailEnd type="triangle"/>
          </a:ln>
        </p:spPr>
      </p:sp>
      <p:sp>
        <p:nvSpPr>
          <p:cNvPr id="20" name="Text 16"/>
          <p:cNvSpPr/>
          <p:nvPr/>
        </p:nvSpPr>
        <p:spPr>
          <a:xfrm>
            <a:off x="5294383" y="3489663"/>
            <a:ext cx="2261071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پیاده‌سازی گزارش‌های داده‌محور با استفاده از چند کلیلک 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5173404" y="2640085"/>
            <a:ext cx="2497038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نظارت بر گزارش‌های داده‌محور از طریق محیط وب و موبایل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2" name="Shape 18"/>
          <p:cNvSpPr/>
          <p:nvPr/>
        </p:nvSpPr>
        <p:spPr>
          <a:xfrm rot="10800000">
            <a:off x="4995765" y="2628737"/>
            <a:ext cx="2862375" cy="0"/>
          </a:xfrm>
          <a:prstGeom prst="line">
            <a:avLst/>
          </a:prstGeom>
          <a:solidFill>
            <a:srgbClr val="FFFEFA"/>
          </a:solidFill>
          <a:ln w="21167">
            <a:solidFill>
              <a:srgbClr val="013870"/>
            </a:solidFill>
            <a:prstDash val="solid"/>
            <a:headEnd type="none"/>
            <a:tailEnd type="triangle"/>
          </a:ln>
        </p:spPr>
      </p:sp>
      <p:sp>
        <p:nvSpPr>
          <p:cNvPr id="23" name="Shape 19"/>
          <p:cNvSpPr/>
          <p:nvPr/>
        </p:nvSpPr>
        <p:spPr>
          <a:xfrm rot="5400000">
            <a:off x="7450496" y="3894190"/>
            <a:ext cx="813937" cy="0"/>
          </a:xfrm>
          <a:prstGeom prst="line">
            <a:avLst/>
          </a:prstGeom>
          <a:solidFill>
            <a:srgbClr val="FFFEFA"/>
          </a:solidFill>
          <a:ln w="21167">
            <a:solidFill>
              <a:srgbClr val="013870"/>
            </a:solidFill>
            <a:prstDash val="solid"/>
            <a:headEnd type="triangle"/>
            <a:tailEnd type="none"/>
          </a:ln>
        </p:spPr>
      </p:sp>
      <p:sp>
        <p:nvSpPr>
          <p:cNvPr id="24" name="Text 20"/>
          <p:cNvSpPr/>
          <p:nvPr/>
        </p:nvSpPr>
        <p:spPr>
          <a:xfrm>
            <a:off x="5173522" y="4100329"/>
            <a:ext cx="259980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دسترسی به گزارش‌های منتشر شده از طریق محیط وب و مویابل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5" name="Text 21"/>
          <p:cNvSpPr/>
          <p:nvPr/>
        </p:nvSpPr>
        <p:spPr>
          <a:xfrm>
            <a:off x="8375526" y="2474942"/>
            <a:ext cx="56234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واکشی داده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6" name="Text 22"/>
          <p:cNvSpPr/>
          <p:nvPr/>
        </p:nvSpPr>
        <p:spPr>
          <a:xfrm>
            <a:off x="5294308" y="3270820"/>
            <a:ext cx="2261146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Drag and Drop طراحی خطوط داده‌ای با زبان طراحی 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7" name="Text 23"/>
          <p:cNvSpPr/>
          <p:nvPr/>
        </p:nvSpPr>
        <p:spPr>
          <a:xfrm>
            <a:off x="5497962" y="2422081"/>
            <a:ext cx="1857092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پرسش و پاسخ از منابع داده‌ای با زبان فارسی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8" name="Text 24"/>
          <p:cNvSpPr/>
          <p:nvPr/>
        </p:nvSpPr>
        <p:spPr>
          <a:xfrm>
            <a:off x="7193497" y="844177"/>
            <a:ext cx="147183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FFFFFF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 مصورساز ا ژاو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888416-0806-B1BC-71E9-E2A52A4BA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61" y="1344679"/>
            <a:ext cx="3387425" cy="3715433"/>
          </a:xfrm>
          <a:prstGeom prst="rect">
            <a:avLst/>
          </a:prstGeom>
          <a:ln>
            <a:solidFill>
              <a:srgbClr val="003870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2EF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67616" y="2121924"/>
            <a:ext cx="2042348" cy="1277547"/>
          </a:xfrm>
          <a:prstGeom prst="roundRect">
            <a:avLst>
              <a:gd name="adj" fmla="val 3597"/>
            </a:avLst>
          </a:prstGeom>
          <a:solidFill>
            <a:srgbClr val="FFFFFF"/>
          </a:solidFill>
          <a:ln/>
        </p:spPr>
        <p:txBody>
          <a:bodyPr wrap="square" lIns="113464" tIns="150822" rIns="113464" bIns="150822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4" name="Text 1"/>
          <p:cNvSpPr/>
          <p:nvPr/>
        </p:nvSpPr>
        <p:spPr>
          <a:xfrm>
            <a:off x="-1297" y="-185"/>
            <a:ext cx="9145297" cy="1511554"/>
          </a:xfrm>
          <a:prstGeom prst="roundRect">
            <a:avLst>
              <a:gd name="adj" fmla="val -60494"/>
            </a:avLst>
          </a:prstGeom>
          <a:solidFill>
            <a:srgbClr val="013870"/>
          </a:solidFill>
          <a:ln/>
        </p:spPr>
        <p:txBody>
          <a:bodyPr wrap="square" lIns="508072" tIns="178447" rIns="508072" bIns="178447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5" name="Text 2"/>
          <p:cNvSpPr/>
          <p:nvPr/>
        </p:nvSpPr>
        <p:spPr>
          <a:xfrm>
            <a:off x="0" y="1370554"/>
            <a:ext cx="9144000" cy="466656"/>
          </a:xfrm>
          <a:prstGeom prst="roundRect">
            <a:avLst>
              <a:gd name="adj" fmla="val -195947"/>
            </a:avLst>
          </a:prstGeom>
          <a:solidFill>
            <a:srgbClr val="D4AE66"/>
          </a:solidFill>
          <a:ln/>
        </p:spPr>
        <p:txBody>
          <a:bodyPr wrap="square" lIns="508000" tIns="55091" rIns="508000" bIns="55091" rtlCol="0" anchor="ctr"/>
          <a:lstStyle/>
          <a:p>
            <a:pPr algn="ctr">
              <a:lnSpc>
                <a:spcPts val="1406"/>
              </a:lnSpc>
            </a:pPr>
            <a:r>
              <a:rPr lang="en-US" sz="1100" kern="0" spc="-60" dirty="0">
                <a:solidFill>
                  <a:srgbClr val="013870"/>
                </a:solidFill>
                <a:latin typeface="IRANSans Light" panose="020B0506030804020204" pitchFamily="34" charset="-78"/>
                <a:cs typeface="IRANSans Light" panose="020B0506030804020204" pitchFamily="34" charset="-78"/>
              </a:rPr>
              <a:t>Competitive Advantage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6" name="Text 3"/>
          <p:cNvSpPr/>
          <p:nvPr/>
        </p:nvSpPr>
        <p:spPr>
          <a:xfrm>
            <a:off x="3828493" y="596663"/>
            <a:ext cx="483684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00"/>
              </a:lnSpc>
            </a:pPr>
            <a:r>
              <a:rPr lang="en-US" sz="1200" b="1" kern="0" spc="-60" dirty="0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مزیت های رقابتی ژاو نسبت به دیگر ابزارهای مصورساز داده چیست؟</a:t>
            </a:r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7" name="Text 4"/>
          <p:cNvSpPr/>
          <p:nvPr/>
        </p:nvSpPr>
        <p:spPr>
          <a:xfrm>
            <a:off x="6303923" y="2305159"/>
            <a:ext cx="749871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فناوری به‌روز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pic>
        <p:nvPicPr>
          <p:cNvPr id="8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2166" y="312166"/>
            <a:ext cx="883685" cy="88952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88687" y="2845884"/>
            <a:ext cx="1697682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مصرف منابع سخت‌افزاری و پردازشی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 متناسب با میزان بار محاسباتی گزارش‌ها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767616" y="3580255"/>
            <a:ext cx="2042348" cy="1277547"/>
          </a:xfrm>
          <a:prstGeom prst="roundRect">
            <a:avLst>
              <a:gd name="adj" fmla="val 3597"/>
            </a:avLst>
          </a:prstGeom>
          <a:solidFill>
            <a:srgbClr val="FFFFFF"/>
          </a:solidFill>
          <a:ln/>
        </p:spPr>
        <p:txBody>
          <a:bodyPr wrap="square" lIns="113464" tIns="150822" rIns="113464" bIns="150822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360970" y="3781646"/>
            <a:ext cx="75939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شخصی سازی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2" name="Text 8"/>
          <p:cNvSpPr/>
          <p:nvPr/>
        </p:nvSpPr>
        <p:spPr>
          <a:xfrm>
            <a:off x="5586120" y="4056083"/>
            <a:ext cx="200025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12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شخصی‌سازی کوچکترین جزئیات گزارش‌ها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3" name="Text 9"/>
          <p:cNvSpPr/>
          <p:nvPr/>
        </p:nvSpPr>
        <p:spPr>
          <a:xfrm>
            <a:off x="3531945" y="2121924"/>
            <a:ext cx="1964331" cy="1277547"/>
          </a:xfrm>
          <a:prstGeom prst="roundRect">
            <a:avLst>
              <a:gd name="adj" fmla="val 3460"/>
            </a:avLst>
          </a:prstGeom>
          <a:solidFill>
            <a:srgbClr val="FFFFFF"/>
          </a:solidFill>
          <a:ln/>
        </p:spPr>
        <p:txBody>
          <a:bodyPr wrap="square" lIns="109129" tIns="150822" rIns="109129" bIns="150822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4222775" y="2305159"/>
            <a:ext cx="589955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هوشمندی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4004958" y="2615908"/>
            <a:ext cx="137666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12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استفاده از مدل زبانی بزرگ فارسی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  <a:p>
            <a:pPr algn="r">
              <a:lnSpc>
                <a:spcPts val="112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 به منظور تعامل با داده 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3531945" y="3580255"/>
            <a:ext cx="1964331" cy="1277547"/>
          </a:xfrm>
          <a:prstGeom prst="roundRect">
            <a:avLst>
              <a:gd name="adj" fmla="val 3460"/>
            </a:avLst>
          </a:prstGeom>
          <a:solidFill>
            <a:srgbClr val="FFFFFF"/>
          </a:solidFill>
          <a:ln/>
        </p:spPr>
        <p:txBody>
          <a:bodyPr wrap="square" lIns="109129" tIns="150822" rIns="109129" bIns="150822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4246986" y="3781646"/>
            <a:ext cx="535484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پشتیبانی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1520047" y="2121924"/>
            <a:ext cx="1753322" cy="1277547"/>
          </a:xfrm>
          <a:prstGeom prst="roundRect">
            <a:avLst>
              <a:gd name="adj" fmla="val 3088"/>
            </a:avLst>
          </a:prstGeom>
          <a:solidFill>
            <a:srgbClr val="FFFFFF"/>
          </a:solidFill>
          <a:ln/>
        </p:spPr>
        <p:txBody>
          <a:bodyPr wrap="square" lIns="97407" tIns="150822" rIns="97407" bIns="150822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19" name="Text 15"/>
          <p:cNvSpPr/>
          <p:nvPr/>
        </p:nvSpPr>
        <p:spPr>
          <a:xfrm>
            <a:off x="2114766" y="2305159"/>
            <a:ext cx="420588" cy="166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امنیت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1605992" y="2615908"/>
            <a:ext cx="1443782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12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حصول امنیت محصول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1520118" y="3580255"/>
            <a:ext cx="1753250" cy="1277547"/>
          </a:xfrm>
          <a:prstGeom prst="roundRect">
            <a:avLst>
              <a:gd name="adj" fmla="val 3088"/>
            </a:avLst>
          </a:prstGeom>
          <a:solidFill>
            <a:srgbClr val="FFFFFF"/>
          </a:solidFill>
          <a:ln/>
        </p:spPr>
        <p:txBody>
          <a:bodyPr wrap="square" lIns="97403" tIns="150822" rIns="97403" bIns="150822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1685124" y="3781646"/>
            <a:ext cx="1279922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D4AE66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 شفافیت حکم‌رانی داده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3" name="Text 19"/>
          <p:cNvSpPr/>
          <p:nvPr/>
        </p:nvSpPr>
        <p:spPr>
          <a:xfrm>
            <a:off x="1520118" y="4056083"/>
            <a:ext cx="1529656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 توانمند‌سازی همه کاربران سازمان 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به منظور دسترسی به داده‌ها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4" name="Text 20"/>
          <p:cNvSpPr/>
          <p:nvPr/>
        </p:nvSpPr>
        <p:spPr>
          <a:xfrm>
            <a:off x="7193497" y="844177"/>
            <a:ext cx="147183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FFFFFF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 مصورساز ا ژاو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5" name="Text 21"/>
          <p:cNvSpPr/>
          <p:nvPr/>
        </p:nvSpPr>
        <p:spPr>
          <a:xfrm>
            <a:off x="1605992" y="2973622"/>
            <a:ext cx="1443782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12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حصول امنیت داده در زیرساخت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6" name="Text 22"/>
          <p:cNvSpPr/>
          <p:nvPr/>
        </p:nvSpPr>
        <p:spPr>
          <a:xfrm>
            <a:off x="5767615" y="2613493"/>
            <a:ext cx="181875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Cloud Native پیاده‌سازی بر اساس اصول 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7" name="Text 23"/>
          <p:cNvSpPr/>
          <p:nvPr/>
        </p:nvSpPr>
        <p:spPr>
          <a:xfrm>
            <a:off x="3652235" y="2973622"/>
            <a:ext cx="1729383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12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راهنمای طراحی گزارش داده‌محور منسجم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8" name="Text 24"/>
          <p:cNvSpPr/>
          <p:nvPr/>
        </p:nvSpPr>
        <p:spPr>
          <a:xfrm>
            <a:off x="5586120" y="4298809"/>
            <a:ext cx="20002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12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قابلیت انطباق ظاهری گزارش‌ها با سامانه‌های موجود در سازمان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29" name="Text 25"/>
          <p:cNvSpPr/>
          <p:nvPr/>
        </p:nvSpPr>
        <p:spPr>
          <a:xfrm>
            <a:off x="3919983" y="4029151"/>
            <a:ext cx="135269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بروزرسانی‌های پیوسته محصول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0" name="Text 26"/>
          <p:cNvSpPr/>
          <p:nvPr/>
        </p:nvSpPr>
        <p:spPr>
          <a:xfrm>
            <a:off x="3272432" y="4298767"/>
            <a:ext cx="200025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همکاری در پیاده‌سازی گزارش‌ها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در سازمان مشتری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31" name="Text 27"/>
          <p:cNvSpPr/>
          <p:nvPr/>
        </p:nvSpPr>
        <p:spPr>
          <a:xfrm>
            <a:off x="1987588" y="4501515"/>
            <a:ext cx="1062186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75"/>
              </a:lnSpc>
            </a:pPr>
            <a:r>
              <a:rPr lang="en-US" sz="900" kern="0" spc="-60" dirty="0">
                <a:solidFill>
                  <a:srgbClr val="013870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Data Mesh تحقق </a:t>
            </a:r>
            <a:endParaRPr lang="en-US" sz="90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2EF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-1297" y="-185"/>
            <a:ext cx="9145297" cy="1511554"/>
          </a:xfrm>
          <a:prstGeom prst="roundRect">
            <a:avLst>
              <a:gd name="adj" fmla="val -60494"/>
            </a:avLst>
          </a:prstGeom>
          <a:solidFill>
            <a:srgbClr val="013870"/>
          </a:solidFill>
          <a:ln/>
        </p:spPr>
        <p:txBody>
          <a:bodyPr wrap="square" lIns="508072" tIns="178447" rIns="508072" bIns="178447" rtlCol="0" anchor="ctr"/>
          <a:lstStyle/>
          <a:p>
            <a:pPr algn="ctr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4" name="Text 1"/>
          <p:cNvSpPr/>
          <p:nvPr/>
        </p:nvSpPr>
        <p:spPr>
          <a:xfrm>
            <a:off x="0" y="1370554"/>
            <a:ext cx="9144000" cy="466656"/>
          </a:xfrm>
          <a:prstGeom prst="roundRect">
            <a:avLst>
              <a:gd name="adj" fmla="val -195947"/>
            </a:avLst>
          </a:prstGeom>
          <a:solidFill>
            <a:srgbClr val="D4AE66"/>
          </a:solidFill>
          <a:ln/>
        </p:spPr>
        <p:txBody>
          <a:bodyPr wrap="square" lIns="508000" tIns="55091" rIns="508000" bIns="55091" rtlCol="0" anchor="ctr"/>
          <a:lstStyle/>
          <a:p>
            <a:pPr algn="ctr">
              <a:lnSpc>
                <a:spcPts val="1406"/>
              </a:lnSpc>
            </a:pPr>
            <a:r>
              <a:rPr lang="en-US" sz="1100" kern="0" spc="-60" dirty="0">
                <a:solidFill>
                  <a:srgbClr val="013870"/>
                </a:solidFill>
                <a:latin typeface="IRANSans Light" panose="020B0506030804020204" pitchFamily="34" charset="-78"/>
                <a:cs typeface="IRANSans Light" panose="020B0506030804020204" pitchFamily="34" charset="-78"/>
              </a:rPr>
              <a:t>Logical Architecture</a:t>
            </a: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5" name="Text 2"/>
          <p:cNvSpPr/>
          <p:nvPr/>
        </p:nvSpPr>
        <p:spPr>
          <a:xfrm>
            <a:off x="7647709" y="596663"/>
            <a:ext cx="101762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00"/>
              </a:lnSpc>
            </a:pPr>
            <a:r>
              <a:rPr lang="en-US" sz="1200" b="1" kern="0" spc="-60" dirty="0" err="1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معماری</a:t>
            </a:r>
            <a:r>
              <a:rPr lang="en-US" sz="1200" b="1" kern="0" spc="-60" dirty="0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 </a:t>
            </a:r>
            <a:r>
              <a:rPr lang="en-US" sz="1200" b="1" kern="0" spc="-60" dirty="0" err="1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منطقی</a:t>
            </a:r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6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2166" y="312166"/>
            <a:ext cx="883685" cy="8895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93497" y="844177"/>
            <a:ext cx="147183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FFFFFF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 مصورساز ا ژاو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5A3BFE8-C7B8-3F14-77E0-E3C574104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9025" y="1927189"/>
            <a:ext cx="6384651" cy="31466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-1297" y="-185"/>
            <a:ext cx="9145297" cy="1258969"/>
          </a:xfrm>
          <a:prstGeom prst="roundRect">
            <a:avLst>
              <a:gd name="adj" fmla="val -60494"/>
            </a:avLst>
          </a:prstGeom>
          <a:solidFill>
            <a:srgbClr val="013870"/>
          </a:solidFill>
          <a:ln/>
        </p:spPr>
        <p:txBody>
          <a:bodyPr wrap="square" lIns="508072" tIns="178447" rIns="508072" bIns="178447" rtlCol="0" anchor="ctr"/>
          <a:lstStyle/>
          <a:p>
            <a:pPr marL="0" algn="ctr" defTabSz="914400" rtl="1" eaLnBrk="1" latinLnBrk="0" hangingPunct="1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5" name="Text 2"/>
          <p:cNvSpPr/>
          <p:nvPr/>
        </p:nvSpPr>
        <p:spPr>
          <a:xfrm>
            <a:off x="7688424" y="596663"/>
            <a:ext cx="97690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00"/>
              </a:lnSpc>
            </a:pPr>
            <a:r>
              <a:rPr lang="fa-IR" sz="1200" b="1" kern="0" spc="-60" dirty="0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معماری فنی</a:t>
            </a:r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6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2166" y="312166"/>
            <a:ext cx="883685" cy="8895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93497" y="844177"/>
            <a:ext cx="147183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FFFFFF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 مصورساز ا ژاو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8EB9D4-CBAE-BFFA-5734-94A08E847B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0" t="3212" r="1799" b="1720"/>
          <a:stretch/>
        </p:blipFill>
        <p:spPr>
          <a:xfrm>
            <a:off x="1741288" y="1258784"/>
            <a:ext cx="5660125" cy="387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104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2EF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-1297" y="-185"/>
            <a:ext cx="9145297" cy="1241882"/>
          </a:xfrm>
          <a:prstGeom prst="roundRect">
            <a:avLst>
              <a:gd name="adj" fmla="val -60494"/>
            </a:avLst>
          </a:prstGeom>
          <a:solidFill>
            <a:srgbClr val="013870"/>
          </a:solidFill>
          <a:ln/>
        </p:spPr>
        <p:txBody>
          <a:bodyPr wrap="square" lIns="508072" tIns="178447" rIns="508072" bIns="178447" rtlCol="0" anchor="ctr"/>
          <a:lstStyle/>
          <a:p>
            <a:pPr marL="0" algn="ctr" defTabSz="914400" rtl="1" eaLnBrk="1" latinLnBrk="0" hangingPunct="1">
              <a:lnSpc>
                <a:spcPts val="1406"/>
              </a:lnSpc>
            </a:pPr>
            <a:endParaRPr lang="en-US" sz="1125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sp>
        <p:nvSpPr>
          <p:cNvPr id="6" name="Text 3"/>
          <p:cNvSpPr/>
          <p:nvPr/>
        </p:nvSpPr>
        <p:spPr>
          <a:xfrm>
            <a:off x="5500175" y="596663"/>
            <a:ext cx="316515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500"/>
              </a:lnSpc>
            </a:pPr>
            <a:r>
              <a:rPr lang="fa-IR" sz="1200" b="1" kern="0" spc="-60" dirty="0">
                <a:solidFill>
                  <a:srgbClr val="D4AE66"/>
                </a:solidFill>
                <a:latin typeface="IRANSans" panose="020B0506030804020204" pitchFamily="34" charset="-78"/>
                <a:ea typeface="Vazirmatn" pitchFamily="34" charset="-122"/>
                <a:cs typeface="IRANSans" panose="020B0506030804020204" pitchFamily="34" charset="-78"/>
              </a:rPr>
              <a:t>مقایسه با راهکارهای موجود</a:t>
            </a:r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8" name="Image 0" descr="https://pitch-assets-ccb95893-de3f-4266-973c-20049231b248.s3.eu-west-1.amazonaws.com/851fadcb-4420-4add-8b89-4d67c7725e22?pitch-bytes=6981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2166" y="312166"/>
            <a:ext cx="883685" cy="889525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7193497" y="844177"/>
            <a:ext cx="1471836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1313"/>
              </a:lnSpc>
            </a:pPr>
            <a:r>
              <a:rPr lang="en-US" sz="1100" kern="0" spc="-60" dirty="0">
                <a:solidFill>
                  <a:srgbClr val="FFFFFF"/>
                </a:solidFill>
                <a:latin typeface="IRANSans Light" panose="020B0506030804020204" pitchFamily="34" charset="-78"/>
                <a:ea typeface="Vazirmatn" pitchFamily="34" charset="-122"/>
                <a:cs typeface="IRANSans Light" panose="020B0506030804020204" pitchFamily="34" charset="-78"/>
              </a:rPr>
              <a:t>زیرساخت مصورساز ا ژاو</a:t>
            </a:r>
            <a:endParaRPr lang="en-US" sz="1050" dirty="0">
              <a:latin typeface="IRANSans Light" panose="020B0506030804020204" pitchFamily="34" charset="-78"/>
              <a:cs typeface="IRANSans Light" panose="020B0506030804020204" pitchFamily="34" charset="-78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A5D932C-F143-BFDD-01CB-57FDF7CAA67E}"/>
              </a:ext>
            </a:extLst>
          </p:cNvPr>
          <p:cNvGrpSpPr/>
          <p:nvPr/>
        </p:nvGrpSpPr>
        <p:grpSpPr>
          <a:xfrm>
            <a:off x="1020869" y="1298711"/>
            <a:ext cx="7102262" cy="3824602"/>
            <a:chOff x="1192114" y="1488090"/>
            <a:chExt cx="6758473" cy="363947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1299933-EB3D-E668-B5F2-7968B5F54C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92114" y="1488090"/>
              <a:ext cx="6758473" cy="363947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790EF85-F569-A2A4-E5F0-199C919A923D}"/>
                </a:ext>
              </a:extLst>
            </p:cNvPr>
            <p:cNvSpPr txBox="1"/>
            <p:nvPr/>
          </p:nvSpPr>
          <p:spPr>
            <a:xfrm>
              <a:off x="7147249" y="1646205"/>
              <a:ext cx="59135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fa-IR" sz="900" b="1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موضوع</a:t>
              </a:r>
              <a:endParaRPr lang="en-US" sz="900" b="1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9F14C62-F69E-62E2-8995-AB8AA14458B4}"/>
                </a:ext>
              </a:extLst>
            </p:cNvPr>
            <p:cNvSpPr txBox="1"/>
            <p:nvPr/>
          </p:nvSpPr>
          <p:spPr>
            <a:xfrm>
              <a:off x="7147249" y="2062766"/>
              <a:ext cx="59135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fa-IR" sz="900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هزینه</a:t>
              </a:r>
              <a:endParaRPr lang="en-US" sz="900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C4A2652-2448-B0BD-339E-FB0F96FE23B9}"/>
                </a:ext>
              </a:extLst>
            </p:cNvPr>
            <p:cNvSpPr txBox="1"/>
            <p:nvPr/>
          </p:nvSpPr>
          <p:spPr>
            <a:xfrm>
              <a:off x="6994426" y="2479327"/>
              <a:ext cx="89699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fa-IR" sz="900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شیب یادگیری </a:t>
              </a:r>
            </a:p>
            <a:p>
              <a:pPr marL="0" algn="ctr" defTabSz="914400" rtl="1" eaLnBrk="1" latinLnBrk="0" hangingPunct="1"/>
              <a:r>
                <a:rPr lang="fa-IR" sz="900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و </a:t>
              </a:r>
            </a:p>
            <a:p>
              <a:pPr marL="0" algn="ctr" defTabSz="914400" rtl="1" eaLnBrk="1" latinLnBrk="0" hangingPunct="1"/>
              <a:r>
                <a:rPr lang="fa-IR" sz="900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سهولت استفاده</a:t>
              </a:r>
              <a:endParaRPr lang="en-US" sz="900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1AA56F-775E-D612-BF94-03D6A32FC96D}"/>
                </a:ext>
              </a:extLst>
            </p:cNvPr>
            <p:cNvSpPr txBox="1"/>
            <p:nvPr/>
          </p:nvSpPr>
          <p:spPr>
            <a:xfrm>
              <a:off x="7193494" y="3233551"/>
              <a:ext cx="53929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fa-IR" sz="900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معماری</a:t>
              </a:r>
              <a:endParaRPr lang="en-US" sz="900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F907AD8-91D5-39E4-F74C-0FCC9A97DA7E}"/>
                </a:ext>
              </a:extLst>
            </p:cNvPr>
            <p:cNvSpPr txBox="1"/>
            <p:nvPr/>
          </p:nvSpPr>
          <p:spPr>
            <a:xfrm>
              <a:off x="7104070" y="3773388"/>
              <a:ext cx="71814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fa-IR" sz="900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توسعه </a:t>
              </a:r>
            </a:p>
            <a:p>
              <a:pPr marL="0" algn="ctr" defTabSz="914400" rtl="1" eaLnBrk="1" latinLnBrk="0" hangingPunct="1"/>
              <a:r>
                <a:rPr lang="fa-IR" sz="900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و</a:t>
              </a:r>
            </a:p>
            <a:p>
              <a:pPr marL="0" algn="ctr" defTabSz="914400" rtl="1" eaLnBrk="1" latinLnBrk="0" hangingPunct="1"/>
              <a:r>
                <a:rPr lang="fa-IR" sz="900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 نگهداشت</a:t>
              </a:r>
              <a:endParaRPr lang="en-US" sz="900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4A8657C-3DAA-07C7-DEF6-536D9045CDA5}"/>
                </a:ext>
              </a:extLst>
            </p:cNvPr>
            <p:cNvSpPr txBox="1"/>
            <p:nvPr/>
          </p:nvSpPr>
          <p:spPr>
            <a:xfrm>
              <a:off x="7193495" y="4567618"/>
              <a:ext cx="53929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fa-IR" sz="900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امنیت</a:t>
              </a:r>
              <a:endParaRPr lang="en-US" sz="900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D75B5AF-A5F7-E9A8-C7DC-6F38CF998EBC}"/>
                </a:ext>
              </a:extLst>
            </p:cNvPr>
            <p:cNvSpPr txBox="1"/>
            <p:nvPr/>
          </p:nvSpPr>
          <p:spPr>
            <a:xfrm>
              <a:off x="5953836" y="1646205"/>
              <a:ext cx="59135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fa-IR" sz="900" b="1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ویژگی</a:t>
              </a:r>
              <a:endParaRPr lang="en-US" sz="900" b="1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E1FA854-E392-CE4C-6664-EF4AFD6F9BEC}"/>
                </a:ext>
              </a:extLst>
            </p:cNvPr>
            <p:cNvSpPr txBox="1"/>
            <p:nvPr/>
          </p:nvSpPr>
          <p:spPr>
            <a:xfrm>
              <a:off x="4420657" y="1646205"/>
              <a:ext cx="67953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en-US" sz="900" b="1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Tableau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2F70F22-3240-1A2B-7DAB-CDB9C7EF6A67}"/>
                </a:ext>
              </a:extLst>
            </p:cNvPr>
            <p:cNvSpPr txBox="1"/>
            <p:nvPr/>
          </p:nvSpPr>
          <p:spPr>
            <a:xfrm>
              <a:off x="2904452" y="1650787"/>
              <a:ext cx="129725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en-US" sz="900" b="1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Power BI</a:t>
              </a:r>
              <a:r>
                <a:rPr lang="fa-IR" sz="900" b="1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 / </a:t>
              </a:r>
              <a:r>
                <a:rPr lang="en-US" sz="900" b="1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QlikView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862026F-40B3-24F1-8FFE-A930680E3BDB}"/>
                </a:ext>
              </a:extLst>
            </p:cNvPr>
            <p:cNvSpPr txBox="1"/>
            <p:nvPr/>
          </p:nvSpPr>
          <p:spPr>
            <a:xfrm>
              <a:off x="1491221" y="1650787"/>
              <a:ext cx="120821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fa-IR" sz="900" b="1" dirty="0" err="1">
                  <a:latin typeface="IRANSans Light" panose="020B0506030804020204" pitchFamily="34" charset="-78"/>
                  <a:cs typeface="IRANSans Light" panose="020B0506030804020204" pitchFamily="34" charset="-78"/>
                </a:rPr>
                <a:t>مصورساز</a:t>
              </a:r>
              <a:r>
                <a:rPr lang="fa-IR" sz="900" b="1" dirty="0">
                  <a:latin typeface="IRANSans Light" panose="020B0506030804020204" pitchFamily="34" charset="-78"/>
                  <a:cs typeface="IRANSans Light" panose="020B0506030804020204" pitchFamily="34" charset="-78"/>
                </a:rPr>
                <a:t> هوشمند </a:t>
              </a:r>
              <a:r>
                <a:rPr lang="fa-IR" sz="900" b="1" dirty="0" err="1">
                  <a:latin typeface="IRANSans Light" panose="020B0506030804020204" pitchFamily="34" charset="-78"/>
                  <a:cs typeface="IRANSans Light" panose="020B0506030804020204" pitchFamily="34" charset="-78"/>
                </a:rPr>
                <a:t>ژاو</a:t>
              </a:r>
              <a:endParaRPr lang="en-US" sz="900" b="1" dirty="0">
                <a:latin typeface="IRANSans Light" panose="020B0506030804020204" pitchFamily="34" charset="-78"/>
                <a:cs typeface="IRANSans Light" panose="020B0506030804020204" pitchFamily="34" charset="-78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629</Words>
  <Application>Microsoft Macintosh PowerPoint</Application>
  <PresentationFormat>On-screen Show (16:9)</PresentationFormat>
  <Paragraphs>149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IRANSans</vt:lpstr>
      <vt:lpstr>IRANSans Light</vt:lpstr>
      <vt:lpstr>IRANSans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Zhaav BI Pitch Deck</dc:title>
  <dc:subject>PptxGenJS Presentation</dc:subject>
  <dc:creator>Pitch Software GmbH</dc:creator>
  <cp:lastModifiedBy>Ali Fazeli</cp:lastModifiedBy>
  <cp:revision>27</cp:revision>
  <dcterms:created xsi:type="dcterms:W3CDTF">2024-08-13T11:27:38Z</dcterms:created>
  <dcterms:modified xsi:type="dcterms:W3CDTF">2024-08-17T12:41:21Z</dcterms:modified>
</cp:coreProperties>
</file>